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9" r:id="rId3"/>
    <p:sldId id="260" r:id="rId4"/>
    <p:sldId id="258" r:id="rId5"/>
    <p:sldId id="262" r:id="rId6"/>
    <p:sldId id="264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70F6B-14A0-454A-AD52-0CF6C91FD84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CAD09D2-2E02-45B3-A90A-C9050DC920FB}">
      <dgm:prSet phldrT="[Text]" custT="1"/>
      <dgm:spPr>
        <a:solidFill>
          <a:srgbClr val="00B050"/>
        </a:solidFill>
      </dgm:spPr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ESPECIALIZACION DE PRODUCCION</a:t>
          </a:r>
          <a:endParaRPr lang="es-CO" sz="1400" dirty="0">
            <a:solidFill>
              <a:schemeClr val="tx1"/>
            </a:solidFill>
          </a:endParaRPr>
        </a:p>
      </dgm:t>
    </dgm:pt>
    <dgm:pt modelId="{E5B564F1-AE55-4B58-9925-97D870CCB673}" type="parTrans" cxnId="{B4A64B7C-9124-4FA8-951F-BF0911EAF93A}">
      <dgm:prSet/>
      <dgm:spPr/>
      <dgm:t>
        <a:bodyPr/>
        <a:lstStyle/>
        <a:p>
          <a:endParaRPr lang="es-CO"/>
        </a:p>
      </dgm:t>
    </dgm:pt>
    <dgm:pt modelId="{C7396AE5-AEE6-4BB6-847B-62370ABB0315}" type="sibTrans" cxnId="{B4A64B7C-9124-4FA8-951F-BF0911EAF93A}">
      <dgm:prSet/>
      <dgm:spPr/>
      <dgm:t>
        <a:bodyPr/>
        <a:lstStyle/>
        <a:p>
          <a:endParaRPr lang="es-CO"/>
        </a:p>
      </dgm:t>
    </dgm:pt>
    <dgm:pt modelId="{94C01B4E-CF84-492C-BFC7-A47BF92EC5B9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MENOS COSTOS</a:t>
          </a:r>
          <a:endParaRPr lang="es-CO" sz="1400" dirty="0">
            <a:solidFill>
              <a:schemeClr val="tx1"/>
            </a:solidFill>
          </a:endParaRPr>
        </a:p>
      </dgm:t>
    </dgm:pt>
    <dgm:pt modelId="{9BFC676D-BD49-4617-B5C1-F2FB78303071}" type="parTrans" cxnId="{8566B34E-63A5-4112-B339-F6FB9A0A3ABE}">
      <dgm:prSet/>
      <dgm:spPr/>
      <dgm:t>
        <a:bodyPr/>
        <a:lstStyle/>
        <a:p>
          <a:endParaRPr lang="es-CO"/>
        </a:p>
      </dgm:t>
    </dgm:pt>
    <dgm:pt modelId="{0270DE99-1E38-4B67-8F29-0E3AE88B9030}" type="sibTrans" cxnId="{8566B34E-63A5-4112-B339-F6FB9A0A3ABE}">
      <dgm:prSet/>
      <dgm:spPr/>
      <dgm:t>
        <a:bodyPr/>
        <a:lstStyle/>
        <a:p>
          <a:endParaRPr lang="es-CO"/>
        </a:p>
      </dgm:t>
    </dgm:pt>
    <dgm:pt modelId="{21850331-2440-4766-BD85-7C7CA92EA8BA}">
      <dgm:prSet phldrT="[Text]" custT="1"/>
      <dgm:spPr>
        <a:solidFill>
          <a:srgbClr val="C00000"/>
        </a:solidFill>
      </dgm:spPr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COMPETITIVIDAD</a:t>
          </a:r>
          <a:endParaRPr lang="es-CO" sz="1400" dirty="0">
            <a:solidFill>
              <a:schemeClr val="tx1"/>
            </a:solidFill>
          </a:endParaRPr>
        </a:p>
      </dgm:t>
    </dgm:pt>
    <dgm:pt modelId="{767DFB41-EC9D-4FA4-B746-D29A10AFF016}" type="parTrans" cxnId="{0F3FD26B-654F-4020-A043-3E850A988B49}">
      <dgm:prSet/>
      <dgm:spPr/>
      <dgm:t>
        <a:bodyPr/>
        <a:lstStyle/>
        <a:p>
          <a:endParaRPr lang="es-CO"/>
        </a:p>
      </dgm:t>
    </dgm:pt>
    <dgm:pt modelId="{B4B98E3E-7FB6-454C-8B2A-2B485398313C}" type="sibTrans" cxnId="{0F3FD26B-654F-4020-A043-3E850A988B49}">
      <dgm:prSet/>
      <dgm:spPr/>
      <dgm:t>
        <a:bodyPr/>
        <a:lstStyle/>
        <a:p>
          <a:endParaRPr lang="es-CO"/>
        </a:p>
      </dgm:t>
    </dgm:pt>
    <dgm:pt modelId="{6AACCAE2-7FC0-4BB7-A087-27CBBAA37446}" type="pres">
      <dgm:prSet presAssocID="{35470F6B-14A0-454A-AD52-0CF6C91FD841}" presName="linearFlow" presStyleCnt="0">
        <dgm:presLayoutVars>
          <dgm:dir/>
          <dgm:resizeHandles val="exact"/>
        </dgm:presLayoutVars>
      </dgm:prSet>
      <dgm:spPr/>
    </dgm:pt>
    <dgm:pt modelId="{D249CBBC-6C47-4FDD-A965-553911E6EEA0}" type="pres">
      <dgm:prSet presAssocID="{8CAD09D2-2E02-45B3-A90A-C9050DC920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2954DF-0383-4F29-95CC-1335EFDEEA2D}" type="pres">
      <dgm:prSet presAssocID="{C7396AE5-AEE6-4BB6-847B-62370ABB0315}" presName="spacerL" presStyleCnt="0"/>
      <dgm:spPr/>
    </dgm:pt>
    <dgm:pt modelId="{4A4BCC7A-E2FC-4C01-A940-E0B7443F9CB6}" type="pres">
      <dgm:prSet presAssocID="{C7396AE5-AEE6-4BB6-847B-62370ABB0315}" presName="sibTrans" presStyleLbl="sibTrans2D1" presStyleIdx="0" presStyleCnt="2"/>
      <dgm:spPr/>
      <dgm:t>
        <a:bodyPr/>
        <a:lstStyle/>
        <a:p>
          <a:endParaRPr lang="es-CO"/>
        </a:p>
      </dgm:t>
    </dgm:pt>
    <dgm:pt modelId="{215140C2-9282-4568-8EE9-94D35773193F}" type="pres">
      <dgm:prSet presAssocID="{C7396AE5-AEE6-4BB6-847B-62370ABB0315}" presName="spacerR" presStyleCnt="0"/>
      <dgm:spPr/>
    </dgm:pt>
    <dgm:pt modelId="{7E454F8A-520E-4090-BB4D-7B8D8C7D6834}" type="pres">
      <dgm:prSet presAssocID="{94C01B4E-CF84-492C-BFC7-A47BF92EC5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741BC6-F061-4D50-AD45-85643CB97DF6}" type="pres">
      <dgm:prSet presAssocID="{0270DE99-1E38-4B67-8F29-0E3AE88B9030}" presName="spacerL" presStyleCnt="0"/>
      <dgm:spPr/>
    </dgm:pt>
    <dgm:pt modelId="{443BA3CB-F35D-430B-B3EB-65C36AF1A183}" type="pres">
      <dgm:prSet presAssocID="{0270DE99-1E38-4B67-8F29-0E3AE88B9030}" presName="sibTrans" presStyleLbl="sibTrans2D1" presStyleIdx="1" presStyleCnt="2"/>
      <dgm:spPr/>
      <dgm:t>
        <a:bodyPr/>
        <a:lstStyle/>
        <a:p>
          <a:endParaRPr lang="es-CO"/>
        </a:p>
      </dgm:t>
    </dgm:pt>
    <dgm:pt modelId="{825E8D63-A472-421C-A273-99832CCD13CF}" type="pres">
      <dgm:prSet presAssocID="{0270DE99-1E38-4B67-8F29-0E3AE88B9030}" presName="spacerR" presStyleCnt="0"/>
      <dgm:spPr/>
    </dgm:pt>
    <dgm:pt modelId="{B05FA801-4846-4C1E-B3CF-94EF0664212B}" type="pres">
      <dgm:prSet presAssocID="{21850331-2440-4766-BD85-7C7CA92EA8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F3FD26B-654F-4020-A043-3E850A988B49}" srcId="{35470F6B-14A0-454A-AD52-0CF6C91FD841}" destId="{21850331-2440-4766-BD85-7C7CA92EA8BA}" srcOrd="2" destOrd="0" parTransId="{767DFB41-EC9D-4FA4-B746-D29A10AFF016}" sibTransId="{B4B98E3E-7FB6-454C-8B2A-2B485398313C}"/>
    <dgm:cxn modelId="{58AAC985-0B0C-4219-B255-CB07942FF871}" type="presOf" srcId="{8CAD09D2-2E02-45B3-A90A-C9050DC920FB}" destId="{D249CBBC-6C47-4FDD-A965-553911E6EEA0}" srcOrd="0" destOrd="0" presId="urn:microsoft.com/office/officeart/2005/8/layout/equation1"/>
    <dgm:cxn modelId="{ECE22F8A-CCC7-4F22-B392-5C9CB8B07936}" type="presOf" srcId="{94C01B4E-CF84-492C-BFC7-A47BF92EC5B9}" destId="{7E454F8A-520E-4090-BB4D-7B8D8C7D6834}" srcOrd="0" destOrd="0" presId="urn:microsoft.com/office/officeart/2005/8/layout/equation1"/>
    <dgm:cxn modelId="{8566B34E-63A5-4112-B339-F6FB9A0A3ABE}" srcId="{35470F6B-14A0-454A-AD52-0CF6C91FD841}" destId="{94C01B4E-CF84-492C-BFC7-A47BF92EC5B9}" srcOrd="1" destOrd="0" parTransId="{9BFC676D-BD49-4617-B5C1-F2FB78303071}" sibTransId="{0270DE99-1E38-4B67-8F29-0E3AE88B9030}"/>
    <dgm:cxn modelId="{B4A64B7C-9124-4FA8-951F-BF0911EAF93A}" srcId="{35470F6B-14A0-454A-AD52-0CF6C91FD841}" destId="{8CAD09D2-2E02-45B3-A90A-C9050DC920FB}" srcOrd="0" destOrd="0" parTransId="{E5B564F1-AE55-4B58-9925-97D870CCB673}" sibTransId="{C7396AE5-AEE6-4BB6-847B-62370ABB0315}"/>
    <dgm:cxn modelId="{92041FE3-9980-47B4-AF24-B438FD16B374}" type="presOf" srcId="{35470F6B-14A0-454A-AD52-0CF6C91FD841}" destId="{6AACCAE2-7FC0-4BB7-A087-27CBBAA37446}" srcOrd="0" destOrd="0" presId="urn:microsoft.com/office/officeart/2005/8/layout/equation1"/>
    <dgm:cxn modelId="{C50F9F7D-11D4-46FD-A63D-1F551E58E8AC}" type="presOf" srcId="{C7396AE5-AEE6-4BB6-847B-62370ABB0315}" destId="{4A4BCC7A-E2FC-4C01-A940-E0B7443F9CB6}" srcOrd="0" destOrd="0" presId="urn:microsoft.com/office/officeart/2005/8/layout/equation1"/>
    <dgm:cxn modelId="{64443B9A-6EA9-4732-9E54-EE96DCDA4E04}" type="presOf" srcId="{21850331-2440-4766-BD85-7C7CA92EA8BA}" destId="{B05FA801-4846-4C1E-B3CF-94EF0664212B}" srcOrd="0" destOrd="0" presId="urn:microsoft.com/office/officeart/2005/8/layout/equation1"/>
    <dgm:cxn modelId="{6F6143ED-3315-421A-937A-429037460168}" type="presOf" srcId="{0270DE99-1E38-4B67-8F29-0E3AE88B9030}" destId="{443BA3CB-F35D-430B-B3EB-65C36AF1A183}" srcOrd="0" destOrd="0" presId="urn:microsoft.com/office/officeart/2005/8/layout/equation1"/>
    <dgm:cxn modelId="{C1E39230-4ED6-4B6A-BE28-21D604B42082}" type="presParOf" srcId="{6AACCAE2-7FC0-4BB7-A087-27CBBAA37446}" destId="{D249CBBC-6C47-4FDD-A965-553911E6EEA0}" srcOrd="0" destOrd="0" presId="urn:microsoft.com/office/officeart/2005/8/layout/equation1"/>
    <dgm:cxn modelId="{3B31F61B-E60E-4C63-BBCA-082B571D98B1}" type="presParOf" srcId="{6AACCAE2-7FC0-4BB7-A087-27CBBAA37446}" destId="{0F2954DF-0383-4F29-95CC-1335EFDEEA2D}" srcOrd="1" destOrd="0" presId="urn:microsoft.com/office/officeart/2005/8/layout/equation1"/>
    <dgm:cxn modelId="{467A42F8-5E59-46E4-A785-9783D3A8A1D6}" type="presParOf" srcId="{6AACCAE2-7FC0-4BB7-A087-27CBBAA37446}" destId="{4A4BCC7A-E2FC-4C01-A940-E0B7443F9CB6}" srcOrd="2" destOrd="0" presId="urn:microsoft.com/office/officeart/2005/8/layout/equation1"/>
    <dgm:cxn modelId="{50FB5E88-F2D1-495A-AEA9-B46D4C9EE6BF}" type="presParOf" srcId="{6AACCAE2-7FC0-4BB7-A087-27CBBAA37446}" destId="{215140C2-9282-4568-8EE9-94D35773193F}" srcOrd="3" destOrd="0" presId="urn:microsoft.com/office/officeart/2005/8/layout/equation1"/>
    <dgm:cxn modelId="{3FDDE526-56E8-4AA4-A450-A559A9FAEBC8}" type="presParOf" srcId="{6AACCAE2-7FC0-4BB7-A087-27CBBAA37446}" destId="{7E454F8A-520E-4090-BB4D-7B8D8C7D6834}" srcOrd="4" destOrd="0" presId="urn:microsoft.com/office/officeart/2005/8/layout/equation1"/>
    <dgm:cxn modelId="{FDB89085-EB59-4457-8887-D11EAF9F9397}" type="presParOf" srcId="{6AACCAE2-7FC0-4BB7-A087-27CBBAA37446}" destId="{BE741BC6-F061-4D50-AD45-85643CB97DF6}" srcOrd="5" destOrd="0" presId="urn:microsoft.com/office/officeart/2005/8/layout/equation1"/>
    <dgm:cxn modelId="{E930473C-43BF-4899-B412-655097A42921}" type="presParOf" srcId="{6AACCAE2-7FC0-4BB7-A087-27CBBAA37446}" destId="{443BA3CB-F35D-430B-B3EB-65C36AF1A183}" srcOrd="6" destOrd="0" presId="urn:microsoft.com/office/officeart/2005/8/layout/equation1"/>
    <dgm:cxn modelId="{5B33D104-8EFD-45AD-ABAE-5944490BB892}" type="presParOf" srcId="{6AACCAE2-7FC0-4BB7-A087-27CBBAA37446}" destId="{825E8D63-A472-421C-A273-99832CCD13CF}" srcOrd="7" destOrd="0" presId="urn:microsoft.com/office/officeart/2005/8/layout/equation1"/>
    <dgm:cxn modelId="{D4785D67-4EC4-441D-933F-58AA7E27DD39}" type="presParOf" srcId="{6AACCAE2-7FC0-4BB7-A087-27CBBAA37446}" destId="{B05FA801-4846-4C1E-B3CF-94EF0664212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3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5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5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5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0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7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7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9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s.wikipedia.org/wiki/Comercio_internaciona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s.wikipedia.org/wiki/Siglo_XVI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20" y="1171915"/>
            <a:ext cx="7921353" cy="44549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6456" y="555172"/>
            <a:ext cx="72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391" y="5612842"/>
            <a:ext cx="51773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Régimen Arancelario</a:t>
            </a:r>
          </a:p>
          <a:p>
            <a:r>
              <a:rPr lang="es-CO" dirty="0" smtClean="0"/>
              <a:t>Docente: Alma Milena Zapata A.</a:t>
            </a:r>
          </a:p>
          <a:p>
            <a:endParaRPr lang="es-CO" dirty="0"/>
          </a:p>
          <a:p>
            <a:pPr algn="ctr"/>
            <a:r>
              <a:rPr lang="es-CO" sz="2000" b="1" dirty="0" smtClean="0"/>
              <a:t>CESDE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365103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93523" y="580078"/>
            <a:ext cx="49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402" y="1539837"/>
            <a:ext cx="730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TEORIAS DEL COMERCIO INTERNACIONAL</a:t>
            </a:r>
          </a:p>
          <a:p>
            <a:endParaRPr lang="es-CO" dirty="0"/>
          </a:p>
        </p:txBody>
      </p:sp>
      <p:sp>
        <p:nvSpPr>
          <p:cNvPr id="6" name="TextBox 5"/>
          <p:cNvSpPr txBox="1"/>
          <p:nvPr/>
        </p:nvSpPr>
        <p:spPr>
          <a:xfrm>
            <a:off x="334070" y="2497777"/>
            <a:ext cx="8461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 startAt="2"/>
            </a:pP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DE LA VENTAJA ABSOLUTA: </a:t>
            </a:r>
          </a:p>
          <a:p>
            <a:pPr algn="just"/>
            <a:endParaRPr lang="es-CO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solidFill>
                  <a:schemeClr val="bg1"/>
                </a:solidFill>
              </a:rPr>
              <a:t>Esta teoría fue anunciada por Adam Smith (1723-1790</a:t>
            </a:r>
            <a:r>
              <a:rPr lang="es-CO" sz="2000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Postuló </a:t>
            </a:r>
            <a:r>
              <a:rPr lang="es-CO" sz="2000" dirty="0">
                <a:solidFill>
                  <a:schemeClr val="bg1"/>
                </a:solidFill>
              </a:rPr>
              <a:t>que bajo libre cambio, cada nación debe especializarse en producir </a:t>
            </a:r>
            <a:r>
              <a:rPr lang="es-CO" sz="2000" dirty="0" smtClean="0">
                <a:solidFill>
                  <a:schemeClr val="bg1"/>
                </a:solidFill>
              </a:rPr>
              <a:t>las </a:t>
            </a:r>
            <a:r>
              <a:rPr lang="es-CO" sz="2000" dirty="0">
                <a:solidFill>
                  <a:schemeClr val="bg1"/>
                </a:solidFill>
              </a:rPr>
              <a:t>mercancías que podrían ser lo más eficientemente </a:t>
            </a:r>
            <a:r>
              <a:rPr lang="es-CO" sz="2000" dirty="0" smtClean="0">
                <a:solidFill>
                  <a:schemeClr val="bg1"/>
                </a:solidFill>
              </a:rPr>
              <a:t>posible.</a:t>
            </a:r>
          </a:p>
          <a:p>
            <a:pPr algn="just"/>
            <a:endParaRPr lang="es-CO" sz="2000" dirty="0">
              <a:solidFill>
                <a:schemeClr val="bg1"/>
              </a:solidFill>
            </a:endParaRPr>
          </a:p>
          <a:p>
            <a:pPr algn="just"/>
            <a:r>
              <a:rPr lang="es-CO" sz="2000" dirty="0">
                <a:solidFill>
                  <a:schemeClr val="bg1"/>
                </a:solidFill>
              </a:rPr>
              <a:t>P</a:t>
            </a:r>
            <a:r>
              <a:rPr lang="es-CO" sz="2000" dirty="0" smtClean="0">
                <a:solidFill>
                  <a:schemeClr val="bg1"/>
                </a:solidFill>
              </a:rPr>
              <a:t>roducir</a:t>
            </a:r>
            <a:r>
              <a:rPr lang="es-CO" sz="2000" dirty="0">
                <a:solidFill>
                  <a:schemeClr val="bg1"/>
                </a:solidFill>
              </a:rPr>
              <a:t>  mercancías para las que tenga ventaja absoluta, </a:t>
            </a:r>
            <a:r>
              <a:rPr lang="es-CO" sz="2000" dirty="0" smtClean="0">
                <a:solidFill>
                  <a:schemeClr val="bg1"/>
                </a:solidFill>
              </a:rPr>
              <a:t>dada por </a:t>
            </a:r>
            <a:r>
              <a:rPr lang="es-CO" sz="2000" dirty="0">
                <a:solidFill>
                  <a:schemeClr val="bg1"/>
                </a:solidFill>
              </a:rPr>
              <a:t>el menor coste medio de la producción en términos de trabajo con respecto a los demás países.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58" y="93889"/>
            <a:ext cx="2508443" cy="17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8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93523" y="580078"/>
            <a:ext cx="49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766" y="1369650"/>
            <a:ext cx="730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TEORIAS DEL COMERCIO INTERNACIONAL</a:t>
            </a:r>
          </a:p>
          <a:p>
            <a:endParaRPr lang="es-CO" dirty="0"/>
          </a:p>
        </p:txBody>
      </p:sp>
      <p:sp>
        <p:nvSpPr>
          <p:cNvPr id="6" name="TextBox 5"/>
          <p:cNvSpPr txBox="1"/>
          <p:nvPr/>
        </p:nvSpPr>
        <p:spPr>
          <a:xfrm>
            <a:off x="334070" y="2102568"/>
            <a:ext cx="8461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 startAt="3"/>
            </a:pP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DE LA VENTAJA COMPARATIVA: </a:t>
            </a:r>
          </a:p>
          <a:p>
            <a:pPr algn="just"/>
            <a:endParaRPr lang="es-CO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Desarrollada por David Mauricio a principios del siglo XIX.</a:t>
            </a:r>
          </a:p>
          <a:p>
            <a:pPr algn="just"/>
            <a:endParaRPr lang="es-CO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solidFill>
                  <a:schemeClr val="bg1"/>
                </a:solidFill>
              </a:rPr>
              <a:t>El modelo de la ventaja comparativa es uno de los conceptos básicos que fundamenta la teoría del </a:t>
            </a:r>
            <a:r>
              <a:rPr lang="es-CO" sz="2000" dirty="0" smtClean="0">
                <a:solidFill>
                  <a:schemeClr val="bg1"/>
                </a:solidFill>
              </a:rPr>
              <a:t>comercio internacional. </a:t>
            </a:r>
          </a:p>
          <a:p>
            <a:pPr algn="just"/>
            <a:endParaRPr lang="es-CO" sz="2000" dirty="0">
              <a:solidFill>
                <a:schemeClr val="bg1"/>
              </a:solidFill>
              <a:hlinkClick r:id="rId2" tooltip="Comercio internacional"/>
            </a:endParaRPr>
          </a:p>
          <a:p>
            <a:pPr algn="just"/>
            <a:r>
              <a:rPr lang="es-CO" sz="2000" dirty="0" smtClean="0">
                <a:solidFill>
                  <a:schemeClr val="bg1"/>
                </a:solidFill>
              </a:rPr>
              <a:t>Los </a:t>
            </a:r>
            <a:r>
              <a:rPr lang="es-CO" sz="2000" dirty="0">
                <a:solidFill>
                  <a:schemeClr val="bg1"/>
                </a:solidFill>
              </a:rPr>
              <a:t>países tienden a especializarse en la producción y exportación de aquellos bienes que fabrican con un coste relativamente más bajo respecto al resto del mundo, </a:t>
            </a:r>
            <a:r>
              <a:rPr lang="es-CO" sz="2000" dirty="0" smtClean="0">
                <a:solidFill>
                  <a:schemeClr val="bg1"/>
                </a:solidFill>
              </a:rPr>
              <a:t>y  </a:t>
            </a:r>
            <a:r>
              <a:rPr lang="es-CO" sz="2000" dirty="0">
                <a:solidFill>
                  <a:schemeClr val="bg1"/>
                </a:solidFill>
              </a:rPr>
              <a:t>tenderán a importar los bienes en los que son más ineficaces y que por tanto producen con unos costes comparativamente más altos que el resto del mundo.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58" y="93889"/>
            <a:ext cx="2508443" cy="17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8124" y="439052"/>
            <a:ext cx="72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39" y="4461709"/>
            <a:ext cx="5712219" cy="2165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730" y="896109"/>
            <a:ext cx="82682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Economía estudia la forma en que individuos, empresas, gobiernos toman decisiones sobre como utilizar sus recursos (escasos o limitados) para acceder a mayores niveles de bienestar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mundo GLOBALIZADO: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individuos buscan trabajar donde más les convenga y consumir bienes y servicios de donde más les convenga. </a:t>
            </a:r>
            <a:endParaRPr lang="es-CO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buscan maximizar utilidades utilizando los insumos o factores de producción de donde más les convenga</a:t>
            </a:r>
          </a:p>
        </p:txBody>
      </p:sp>
    </p:spTree>
    <p:extLst>
      <p:ext uri="{BB962C8B-B14F-4D97-AF65-F5344CB8AC3E}">
        <p14:creationId xmlns:p14="http://schemas.microsoft.com/office/powerpoint/2010/main" val="20373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66456" y="555172"/>
            <a:ext cx="72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599" y="2017375"/>
            <a:ext cx="2847975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599" y="4202092"/>
            <a:ext cx="2826937" cy="1572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914" y="1464030"/>
            <a:ext cx="57176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economía mundial se divide en:</a:t>
            </a:r>
          </a:p>
          <a:p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COMERCIO INTERNACIONAL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2000" dirty="0">
                <a:solidFill>
                  <a:schemeClr val="bg1"/>
                </a:solidFill>
              </a:rPr>
              <a:t>flujo de bienes y servicios (Importaciones, exportaciones, </a:t>
            </a:r>
            <a:r>
              <a:rPr lang="es-CO" sz="2000" dirty="0" err="1">
                <a:solidFill>
                  <a:schemeClr val="bg1"/>
                </a:solidFill>
              </a:rPr>
              <a:t>outsourcing</a:t>
            </a:r>
            <a:r>
              <a:rPr lang="es-CO" sz="2000" dirty="0">
                <a:solidFill>
                  <a:schemeClr val="bg1"/>
                </a:solidFill>
              </a:rPr>
              <a:t>), y el flujo de insumos productivos (Inversión Extranjera Directa, Migración=flujos de fuerza laboral)</a:t>
            </a:r>
            <a:endParaRPr lang="es-CO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FINANZAS INTERNACIONALES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2000" dirty="0">
                <a:solidFill>
                  <a:schemeClr val="bg1"/>
                </a:solidFill>
              </a:rPr>
              <a:t>es la rama de la economía financiera dedicada a las interrelaciones monetarias y macroeconómicas entre dos o más </a:t>
            </a:r>
            <a:r>
              <a:rPr lang="es-CO" sz="2000" dirty="0" smtClean="0">
                <a:solidFill>
                  <a:schemeClr val="bg1"/>
                </a:solidFill>
              </a:rPr>
              <a:t>países. 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8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229370"/>
            <a:ext cx="72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449" y="731077"/>
            <a:ext cx="86549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LA ECONOMIA INTERNACIONAL:</a:t>
            </a:r>
          </a:p>
          <a:p>
            <a:endParaRPr lang="es-CO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 de factores: </a:t>
            </a:r>
            <a:r>
              <a:rPr lang="es-CO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y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Monedas diferentes: </a:t>
            </a:r>
            <a:r>
              <a:rPr lang="es-CO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patrón oro, tasas de cambio, monedas fuertes, monedas débiles.  </a:t>
            </a:r>
            <a:r>
              <a:rPr lang="es-CO" sz="2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al FMI, a partir de 2016 la canasta de divisas esta compuesta por: </a:t>
            </a:r>
            <a:r>
              <a:rPr lang="es-CO" sz="2400" i="1" dirty="0" smtClean="0">
                <a:solidFill>
                  <a:schemeClr val="bg1"/>
                </a:solidFill>
              </a:rPr>
              <a:t>47,7</a:t>
            </a:r>
            <a:r>
              <a:rPr lang="es-CO" sz="2400" i="1" dirty="0">
                <a:solidFill>
                  <a:schemeClr val="bg1"/>
                </a:solidFill>
              </a:rPr>
              <a:t>% </a:t>
            </a:r>
            <a:r>
              <a:rPr lang="es-CO" sz="2400" i="1" dirty="0" smtClean="0">
                <a:solidFill>
                  <a:schemeClr val="bg1"/>
                </a:solidFill>
              </a:rPr>
              <a:t> dólar americano, </a:t>
            </a:r>
            <a:r>
              <a:rPr lang="es-CO" sz="2400" i="1" dirty="0">
                <a:solidFill>
                  <a:schemeClr val="bg1"/>
                </a:solidFill>
              </a:rPr>
              <a:t>30,9% </a:t>
            </a:r>
            <a:r>
              <a:rPr lang="es-CO" sz="2400" i="1" dirty="0" smtClean="0">
                <a:solidFill>
                  <a:schemeClr val="bg1"/>
                </a:solidFill>
              </a:rPr>
              <a:t>euro</a:t>
            </a:r>
            <a:r>
              <a:rPr lang="es-CO" sz="2400" i="1" dirty="0">
                <a:solidFill>
                  <a:schemeClr val="bg1"/>
                </a:solidFill>
              </a:rPr>
              <a:t>, 10,9% </a:t>
            </a:r>
            <a:r>
              <a:rPr lang="es-CO" sz="2400" i="1" dirty="0" smtClean="0">
                <a:solidFill>
                  <a:schemeClr val="bg1"/>
                </a:solidFill>
              </a:rPr>
              <a:t>yuan</a:t>
            </a:r>
            <a:r>
              <a:rPr lang="es-CO" sz="2400" i="1" dirty="0">
                <a:solidFill>
                  <a:schemeClr val="bg1"/>
                </a:solidFill>
              </a:rPr>
              <a:t>, 8,3% </a:t>
            </a:r>
            <a:r>
              <a:rPr lang="es-CO" sz="2400" i="1" dirty="0" smtClean="0">
                <a:solidFill>
                  <a:schemeClr val="bg1"/>
                </a:solidFill>
              </a:rPr>
              <a:t>yen </a:t>
            </a:r>
            <a:r>
              <a:rPr lang="es-CO" sz="2400" i="1" dirty="0">
                <a:solidFill>
                  <a:schemeClr val="bg1"/>
                </a:solidFill>
              </a:rPr>
              <a:t>y 8,09% </a:t>
            </a:r>
            <a:r>
              <a:rPr lang="es-CO" sz="2400" i="1" dirty="0" smtClean="0">
                <a:solidFill>
                  <a:schemeClr val="bg1"/>
                </a:solidFill>
              </a:rPr>
              <a:t>libra esterlina.</a:t>
            </a:r>
            <a:endParaRPr lang="es-CO" sz="2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nacionales: </a:t>
            </a:r>
            <a:r>
              <a:rPr lang="es-CO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banca, deuda externa, deuda pública, gasto estatal, aranceles, subsidios (políticas microeconómicas).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Mercados separados: </a:t>
            </a:r>
            <a:r>
              <a:rPr lang="es-CO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idiomas, costumbres, hábitos, gustos, diferentes sistemas métricos.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políticamente diferentes</a:t>
            </a:r>
            <a:r>
              <a:rPr lang="es-CO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</a:t>
            </a: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conomías nacionales y diferente crecimiento de las economías internas.</a:t>
            </a:r>
          </a:p>
          <a:p>
            <a:endParaRPr lang="es-C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861" y="96994"/>
            <a:ext cx="1969083" cy="19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5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8877" y="278427"/>
            <a:ext cx="72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571" y="1028023"/>
            <a:ext cx="820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DIVISIÓN INTERNACIONAL DEL TRABAJO:</a:t>
            </a:r>
          </a:p>
          <a:p>
            <a:endParaRPr lang="es-C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8310997"/>
              </p:ext>
            </p:extLst>
          </p:nvPr>
        </p:nvGraphicFramePr>
        <p:xfrm>
          <a:off x="244362" y="763554"/>
          <a:ext cx="8577668" cy="4411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2485" y="4782890"/>
            <a:ext cx="8461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ganancias del comercio entre países, dependen de los términos de intercambio, los cuales se determinan por la oferta y demanda internacional.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6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5571" y="958517"/>
            <a:ext cx="49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915" y="2336933"/>
            <a:ext cx="8719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TEORIAS DE LA DIVISIÓN INTERNACIONAL DEL TRABAJO:</a:t>
            </a:r>
          </a:p>
          <a:p>
            <a:endParaRPr lang="es-CO" dirty="0"/>
          </a:p>
        </p:txBody>
      </p:sp>
      <p:sp>
        <p:nvSpPr>
          <p:cNvPr id="6" name="TextBox 5"/>
          <p:cNvSpPr txBox="1"/>
          <p:nvPr/>
        </p:nvSpPr>
        <p:spPr>
          <a:xfrm>
            <a:off x="115571" y="3406456"/>
            <a:ext cx="8461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PARA EL COMERCIO: análisis de la razones del comercio internacional, así como los beneficios y límites del mismo.</a:t>
            </a:r>
          </a:p>
          <a:p>
            <a:pPr marL="457200" indent="-457200" algn="just">
              <a:buAutoNum type="arabicPeriod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Y ESTUDIO DE LA POLÍTICA COMERCIAL: estudió de cómo los gobiernos pueden impulsar o restringir el comercio internacional.</a:t>
            </a:r>
          </a:p>
          <a:p>
            <a:pPr marL="457200" indent="-457200" algn="just">
              <a:buAutoNum type="arabicPeriod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DE LA MEDICIÓN DE RESULTADOS: se hace mediante la balanza de pagos.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275" y="134099"/>
            <a:ext cx="3419976" cy="20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7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21757" y="625763"/>
            <a:ext cx="72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1. ECONOMIA INTERNACIONAL</a:t>
            </a:r>
            <a:endParaRPr lang="es-CO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3" y="1147291"/>
            <a:ext cx="8932686" cy="49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93523" y="580078"/>
            <a:ext cx="49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402" y="1539837"/>
            <a:ext cx="730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TEORIAS DEL COMERCIO INTERNACIONAL</a:t>
            </a:r>
          </a:p>
          <a:p>
            <a:endParaRPr lang="es-CO" dirty="0"/>
          </a:p>
        </p:txBody>
      </p:sp>
      <p:sp>
        <p:nvSpPr>
          <p:cNvPr id="6" name="TextBox 5"/>
          <p:cNvSpPr txBox="1"/>
          <p:nvPr/>
        </p:nvSpPr>
        <p:spPr>
          <a:xfrm>
            <a:off x="334070" y="2497777"/>
            <a:ext cx="84614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DEL MERCANTILISMO</a:t>
            </a:r>
          </a:p>
          <a:p>
            <a:pPr marL="457200" indent="-457200" algn="just">
              <a:buAutoNum type="arabicPeriod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DE LA VENTAJA ABSOLUTA</a:t>
            </a:r>
          </a:p>
          <a:p>
            <a:pPr marL="457200" indent="-457200" algn="just">
              <a:buAutoNum type="arabicPeriod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DE LA VENTAJA COMPARATIVA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58" y="93889"/>
            <a:ext cx="2508443" cy="17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9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93523" y="580078"/>
            <a:ext cx="49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1. ECONOMIA INTERNACIONAL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402" y="1539837"/>
            <a:ext cx="730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TEORIAS DEL COMERCIO INTERNACIONAL</a:t>
            </a:r>
          </a:p>
          <a:p>
            <a:endParaRPr lang="es-CO" dirty="0"/>
          </a:p>
        </p:txBody>
      </p:sp>
      <p:sp>
        <p:nvSpPr>
          <p:cNvPr id="6" name="TextBox 5"/>
          <p:cNvSpPr txBox="1"/>
          <p:nvPr/>
        </p:nvSpPr>
        <p:spPr>
          <a:xfrm>
            <a:off x="334070" y="2497777"/>
            <a:ext cx="8461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DEL MERCANTILISMO:</a:t>
            </a:r>
          </a:p>
          <a:p>
            <a:pPr marL="457200" indent="-457200" algn="just">
              <a:buAutoNum type="arabicPeriod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solidFill>
                  <a:schemeClr val="bg1"/>
                </a:solidFill>
              </a:rPr>
              <a:t>desarrollaron durante los </a:t>
            </a:r>
            <a:r>
              <a:rPr lang="es-CO" sz="2000" dirty="0" smtClean="0">
                <a:solidFill>
                  <a:schemeClr val="bg1"/>
                </a:solidFill>
              </a:rPr>
              <a:t>siglos XVI, XVII </a:t>
            </a:r>
            <a:r>
              <a:rPr lang="es-CO" sz="2000" dirty="0" smtClean="0">
                <a:solidFill>
                  <a:schemeClr val="bg1"/>
                </a:solidFill>
                <a:hlinkClick r:id="rId2" tooltip="Siglo XVII"/>
              </a:rPr>
              <a:t>I</a:t>
            </a:r>
            <a:r>
              <a:rPr lang="es-CO" sz="2000" dirty="0">
                <a:solidFill>
                  <a:schemeClr val="bg1"/>
                </a:solidFill>
              </a:rPr>
              <a:t> y la primera mitad del siglo </a:t>
            </a:r>
            <a:r>
              <a:rPr lang="es-CO" sz="2000" dirty="0" smtClean="0">
                <a:solidFill>
                  <a:schemeClr val="bg1"/>
                </a:solidFill>
              </a:rPr>
              <a:t>XVIII en</a:t>
            </a:r>
            <a:r>
              <a:rPr lang="es-CO" sz="2000" dirty="0">
                <a:solidFill>
                  <a:schemeClr val="bg1"/>
                </a:solidFill>
              </a:rPr>
              <a:t> </a:t>
            </a:r>
            <a:r>
              <a:rPr lang="es-CO" sz="2000" dirty="0" smtClean="0">
                <a:solidFill>
                  <a:schemeClr val="bg1"/>
                </a:solidFill>
              </a:rPr>
              <a:t>Europa. </a:t>
            </a:r>
          </a:p>
          <a:p>
            <a:endParaRPr lang="es-CO" sz="2000" dirty="0">
              <a:solidFill>
                <a:schemeClr val="bg1"/>
              </a:solidFill>
            </a:endParaRPr>
          </a:p>
          <a:p>
            <a:r>
              <a:rPr lang="es-CO" sz="2000" dirty="0" smtClean="0">
                <a:solidFill>
                  <a:schemeClr val="bg1"/>
                </a:solidFill>
              </a:rPr>
              <a:t>Características: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</a:rPr>
              <a:t>Fuerte intervención del Estado en la economía.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</a:rPr>
              <a:t>Absolutismo monárquico.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</a:rPr>
              <a:t>Medidas centradas en tres ámbitos:  las </a:t>
            </a:r>
            <a:r>
              <a:rPr lang="es-CO" sz="2000" dirty="0">
                <a:solidFill>
                  <a:schemeClr val="bg1"/>
                </a:solidFill>
              </a:rPr>
              <a:t>relaciones entre el poder político y la actividad económica; la intervención del Estado en esta última; y el control de la moneda.</a:t>
            </a:r>
          </a:p>
          <a:p>
            <a:pPr marL="457200" indent="-457200" algn="just">
              <a:buAutoNum type="arabicPeriod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58" y="93889"/>
            <a:ext cx="2508443" cy="17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3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362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Mauricio Gutierrez</dc:creator>
  <cp:lastModifiedBy>Mauricio Gutierrez</cp:lastModifiedBy>
  <cp:revision>30</cp:revision>
  <dcterms:created xsi:type="dcterms:W3CDTF">2018-02-17T03:38:24Z</dcterms:created>
  <dcterms:modified xsi:type="dcterms:W3CDTF">2018-03-09T18:20:34Z</dcterms:modified>
</cp:coreProperties>
</file>